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75"/>
    <p:restoredTop sz="59326" autoAdjust="0"/>
  </p:normalViewPr>
  <p:slideViewPr>
    <p:cSldViewPr snapToGrid="0" snapToObjects="1">
      <p:cViewPr varScale="1">
        <p:scale>
          <a:sx n="65" d="100"/>
          <a:sy n="65" d="100"/>
        </p:scale>
        <p:origin x="13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D275F-329C-384D-B609-B3429E8BE01F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B0386-D8BC-A642-ACD4-FF9FD227C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18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charset="0"/>
              <a:buChar char="•"/>
            </a:pPr>
            <a:r>
              <a:rPr lang="en-US" dirty="0"/>
              <a:t>START is a community within Isagenix, comprised of visionaries and go-getters all around the globe who are between the ages of 18-35 years old. These START members want to take ownership of their health and their lives and contribute to the world by helping others do the same.</a:t>
            </a:r>
          </a:p>
          <a:p>
            <a:pPr marL="174708" marR="0" lvl="0" indent="-17470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START is the legacy of Isagenix, which is the foundation to why it was created.</a:t>
            </a:r>
            <a:r>
              <a:rPr lang="en-US" baseline="0" dirty="0"/>
              <a:t> </a:t>
            </a:r>
            <a:r>
              <a:rPr lang="en-US" dirty="0"/>
              <a:t>We provide young people with a fresh perspective of network marketing. This is a simple business model perfect for a generation that finds sharing products</a:t>
            </a:r>
            <a:r>
              <a:rPr lang="en-US" baseline="0" dirty="0"/>
              <a:t> they love with others, something they do naturally.  This generation also </a:t>
            </a:r>
            <a:r>
              <a:rPr lang="en-US" dirty="0"/>
              <a:t>prefers to purchase from brands recommended and trusted by friends and family.  </a:t>
            </a:r>
          </a:p>
          <a:p>
            <a:pPr marL="174708" indent="-174708">
              <a:buFont typeface="Arial" charset="0"/>
              <a:buChar char="•"/>
            </a:pPr>
            <a:r>
              <a:rPr lang="en-US" dirty="0"/>
              <a:t>Everyone knows someone in this demographic! Even if you’re not 18-35 years old, use this community as a resource for your team.</a:t>
            </a:r>
          </a:p>
          <a:p>
            <a:pPr marL="174708" indent="-174708">
              <a:buFont typeface="Arial" charset="0"/>
              <a:buChar char="•"/>
            </a:pPr>
            <a:r>
              <a:rPr lang="en-US" dirty="0"/>
              <a:t>While START is fabulous program, Isagenix does not encourage or suggest anyone quit school to pursue an Isagenix business,</a:t>
            </a:r>
            <a:r>
              <a:rPr lang="en-US" baseline="0" dirty="0"/>
              <a:t> but remains an incredible opportunity to pursue a healthy lifestyle and the ability to earn residual income.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B0386-D8BC-A642-ACD4-FF9FD227C2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8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charset="0"/>
              <a:buChar char="•"/>
            </a:pPr>
            <a:r>
              <a:rPr lang="en-US" dirty="0"/>
              <a:t>The START Facebook group is where all</a:t>
            </a:r>
            <a:r>
              <a:rPr lang="en-US" baseline="0" dirty="0"/>
              <a:t> of our members can connect, inspire, and collaborate with one another.  It </a:t>
            </a:r>
            <a:r>
              <a:rPr lang="en-US" dirty="0"/>
              <a:t>provides a</a:t>
            </a:r>
            <a:r>
              <a:rPr lang="en-US" baseline="0" dirty="0"/>
              <a:t> </a:t>
            </a:r>
            <a:r>
              <a:rPr lang="en-US" dirty="0"/>
              <a:t>global community of support, recognition, contests, and a place to add value to each other’s journey.</a:t>
            </a:r>
          </a:p>
          <a:p>
            <a:pPr marL="174708" indent="-174708">
              <a:buFont typeface="Arial" charset="0"/>
              <a:buChar char="•"/>
            </a:pPr>
            <a:r>
              <a:rPr lang="en-US" dirty="0"/>
              <a:t>Follow our Instagram for inspirational posts highlighting our START Members around the world,</a:t>
            </a:r>
            <a:r>
              <a:rPr lang="en-US" baseline="0" dirty="0"/>
              <a:t> showing the lifestyle of START and reinforcing the uplifting community.  Use #STARTYOURLIFE on your photos for a chance to be featured on the START Instagram.</a:t>
            </a:r>
            <a:endParaRPr lang="en-US" dirty="0"/>
          </a:p>
          <a:p>
            <a:pPr marL="174708" indent="-174708">
              <a:buFont typeface="Arial" charset="0"/>
              <a:buChar char="•"/>
            </a:pPr>
            <a:r>
              <a:rPr lang="en-US" dirty="0"/>
              <a:t>STARTYourLife.com is the hub of all START-related information and tools. It also includes direct links to our social channels on the top right-hand corner of the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B0386-D8BC-A642-ACD4-FF9FD227C2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96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charset="0"/>
              <a:buChar char="•"/>
            </a:pPr>
            <a:r>
              <a:rPr lang="en-US" dirty="0"/>
              <a:t>(Vision and movement overview) The website leads with the START vision</a:t>
            </a:r>
            <a:r>
              <a:rPr lang="en-US" baseline="0" dirty="0"/>
              <a:t> and introduces the </a:t>
            </a:r>
            <a:r>
              <a:rPr lang="en-US" baseline="0" dirty="0" err="1"/>
              <a:t>STARTYourLife</a:t>
            </a:r>
            <a:r>
              <a:rPr lang="en-US" baseline="0" dirty="0"/>
              <a:t> movement.</a:t>
            </a:r>
            <a:endParaRPr lang="en-US" dirty="0"/>
          </a:p>
          <a:p>
            <a:pPr marL="174708" indent="-174708">
              <a:buFont typeface="Arial" charset="0"/>
              <a:buChar char="•"/>
            </a:pPr>
            <a:r>
              <a:rPr lang="en-US" dirty="0"/>
              <a:t>(Video tools) The vision is followed by videos that share about the network marketing profession, START as a community and movement, and stories from START leaders.</a:t>
            </a:r>
          </a:p>
          <a:p>
            <a:pPr marL="174708" indent="-174708">
              <a:buFont typeface="Arial" charset="0"/>
              <a:buChar char="•"/>
            </a:pPr>
            <a:r>
              <a:rPr lang="en-US" dirty="0"/>
              <a:t>(Real results: product success stories) See “before” and “after” photos and testimonials from START members who have had success using the products and systems.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B0386-D8BC-A642-ACD4-FF9FD227C2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78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4123" lvl="1" indent="-174708">
              <a:buFont typeface="Arial" charset="0"/>
              <a:buChar char="•"/>
            </a:pPr>
            <a:r>
              <a:rPr lang="en-US" dirty="0"/>
              <a:t>(Community) Ways that you can connect with other START members and a calendar of any corporate-sponsored events, calls, and training sessions.</a:t>
            </a:r>
          </a:p>
          <a:p>
            <a:pPr marL="524123" lvl="1" indent="-174708">
              <a:buFont typeface="Arial" charset="0"/>
              <a:buChar char="•"/>
            </a:pPr>
            <a:r>
              <a:rPr lang="en-US" dirty="0"/>
              <a:t>(START 1000) START 1000 is the exclusive recognition program for the first 1000</a:t>
            </a:r>
            <a:r>
              <a:rPr lang="en-US" baseline="0" dirty="0"/>
              <a:t> Isagenix Customers</a:t>
            </a:r>
            <a:r>
              <a:rPr lang="en-US" dirty="0"/>
              <a:t> who achieve 3-Star Golden Circle before turning 36. </a:t>
            </a:r>
          </a:p>
          <a:p>
            <a:pPr marL="524123" lvl="1" indent="-174708">
              <a:buFont typeface="Arial" charset="0"/>
              <a:buChar char="•"/>
            </a:pPr>
            <a:r>
              <a:rPr lang="en-US" dirty="0"/>
              <a:t>START Ambassadors are hand-selected, successful leaders who represent the START Your Life movement. Our START Ambassadors give a majority of START training sessions. Visit this section to learn more about these recognition programs, and view the leaders paving the way.</a:t>
            </a:r>
          </a:p>
          <a:p>
            <a:pPr marL="524123" lvl="1" indent="-174708">
              <a:buFont typeface="Arial" charset="0"/>
              <a:buChar char="•"/>
            </a:pPr>
            <a:r>
              <a:rPr lang="en-US" dirty="0"/>
              <a:t>(START News</a:t>
            </a:r>
            <a:r>
              <a:rPr lang="en-US" baseline="0" dirty="0"/>
              <a:t> tab</a:t>
            </a:r>
            <a:r>
              <a:rPr lang="en-US" dirty="0"/>
              <a:t>) Subscribe to our newsletter stay up to date on the latest START tools, resources, and anything else happening specifically for our members. Our</a:t>
            </a:r>
            <a:r>
              <a:rPr lang="en-US" baseline="0" dirty="0"/>
              <a:t> START Success Story series highlights START members living the Isagenix lifestyle.</a:t>
            </a:r>
            <a:endParaRPr lang="en-US" dirty="0"/>
          </a:p>
          <a:p>
            <a:pPr marL="524123" lvl="1" indent="-174708">
              <a:buFont typeface="Arial" charset="0"/>
              <a:buChar char="•"/>
            </a:pPr>
            <a:r>
              <a:rPr lang="en-US" dirty="0"/>
              <a:t>(Contribution) View this tab for ways to get involved in the next START Give Back event as well as view past Give Back efforts led by START.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B0386-D8BC-A642-ACD4-FF9FD227C2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3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charset="0"/>
              <a:buChar char="•"/>
            </a:pPr>
            <a:r>
              <a:rPr lang="en-US" dirty="0"/>
              <a:t>Taught by START Ambassadors, START online training sessions are a compilation of basic training designed to help beginner and intermediate business builders in their journey. Examples</a:t>
            </a:r>
            <a:r>
              <a:rPr lang="en-US" baseline="0" dirty="0"/>
              <a:t> of trainings you’ll find here include: the latest</a:t>
            </a:r>
            <a:r>
              <a:rPr lang="en-US" dirty="0"/>
              <a:t> START Online</a:t>
            </a:r>
            <a:r>
              <a:rPr lang="en-US" baseline="0" dirty="0"/>
              <a:t> University, START Talk Training Series, and other online trainings.</a:t>
            </a:r>
            <a:endParaRPr lang="en-US" dirty="0"/>
          </a:p>
          <a:p>
            <a:pPr marL="174708" indent="-174708">
              <a:buFont typeface="Arial" charset="0"/>
              <a:buChar char="•"/>
            </a:pPr>
            <a:r>
              <a:rPr lang="en-US" dirty="0"/>
              <a:t>In addition to the training on this website, START 1000 members lead 10- to 20-minute training sessions with business-building tips via Facebook Live. Search #</a:t>
            </a:r>
            <a:r>
              <a:rPr lang="en-US" dirty="0" err="1"/>
              <a:t>WeeklyWednesday</a:t>
            </a:r>
            <a:r>
              <a:rPr lang="en-US" dirty="0"/>
              <a:t> to find these training sessions in the START Facebook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B0386-D8BC-A642-ACD4-FF9FD227C2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70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charset="0"/>
              <a:buChar char="•"/>
            </a:pPr>
            <a:r>
              <a:rPr lang="en-US" dirty="0"/>
              <a:t>START Fast Facts</a:t>
            </a:r>
            <a:r>
              <a:rPr lang="en-US" baseline="0" dirty="0"/>
              <a:t> to share at your next opportunity meeting. These include the markets START is in, how many START1000s and START millionaires there are as well as contribution history and efforts</a:t>
            </a:r>
          </a:p>
          <a:p>
            <a:pPr marL="174708" indent="-174708">
              <a:buFont typeface="Arial" charset="0"/>
              <a:buChar char="•"/>
            </a:pPr>
            <a:r>
              <a:rPr lang="en-US" baseline="0" dirty="0"/>
              <a:t>The START playlist on the Isagenix YouTube channel is home to START training videos and calls</a:t>
            </a:r>
          </a:p>
          <a:p>
            <a:pPr marL="174708" indent="-174708">
              <a:buFont typeface="Arial" charset="0"/>
              <a:buChar char="•"/>
            </a:pPr>
            <a:r>
              <a:rPr lang="en-US" baseline="0" dirty="0"/>
              <a:t>The START brochure is an informational print-out for you to share with potential customers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B0386-D8BC-A642-ACD4-FF9FD227C2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27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charset="0"/>
              <a:buChar char="•"/>
            </a:pPr>
            <a:r>
              <a:rPr lang="en-US" dirty="0"/>
              <a:t>What is on your vision board for this business? Add START 1000</a:t>
            </a:r>
            <a:r>
              <a:rPr lang="en-US" baseline="0" dirty="0"/>
              <a:t> to it and learn from these leaders.</a:t>
            </a:r>
            <a:endParaRPr lang="en-US" dirty="0"/>
          </a:p>
          <a:p>
            <a:pPr marL="174708" indent="-174708">
              <a:buFont typeface="Arial" charset="0"/>
              <a:buChar char="•"/>
            </a:pPr>
            <a:r>
              <a:rPr lang="en-US" dirty="0"/>
              <a:t>Our community surrounds you with positive, like-minded individuals who you can link arms with along every step of your journey – this more than just a business; this is a movement that unites us in an effort to give back and positively impact the world.</a:t>
            </a:r>
          </a:p>
          <a:p>
            <a:pPr marL="174708" indent="-174708">
              <a:buFont typeface="Arial" charset="0"/>
              <a:buChar char="•"/>
            </a:pPr>
            <a:r>
              <a:rPr lang="en-US" dirty="0"/>
              <a:t>Think about how the community, contribution efforts, tools, and training could be incredible resources for you and your team to utilize as you are pursuing your goals,</a:t>
            </a:r>
            <a:r>
              <a:rPr lang="en-US" baseline="0" dirty="0"/>
              <a:t> and consider what aspects you and your team could benefit from most.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B0386-D8BC-A642-ACD4-FF9FD227C2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3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E8349-EE3A-C942-A69A-E09F8A914FF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4100-23A7-1C49-8A40-778F2F326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E8349-EE3A-C942-A69A-E09F8A914FF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4100-23A7-1C49-8A40-778F2F326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E8349-EE3A-C942-A69A-E09F8A914FF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4100-23A7-1C49-8A40-778F2F326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E8349-EE3A-C942-A69A-E09F8A914FF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4100-23A7-1C49-8A40-778F2F326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E8349-EE3A-C942-A69A-E09F8A914FF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4100-23A7-1C49-8A40-778F2F326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E8349-EE3A-C942-A69A-E09F8A914FF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4100-23A7-1C49-8A40-778F2F326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E8349-EE3A-C942-A69A-E09F8A914FF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4100-23A7-1C49-8A40-778F2F326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E8349-EE3A-C942-A69A-E09F8A914FF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4100-23A7-1C49-8A40-778F2F326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E8349-EE3A-C942-A69A-E09F8A914FF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4100-23A7-1C49-8A40-778F2F326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E8349-EE3A-C942-A69A-E09F8A914FF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4100-23A7-1C49-8A40-778F2F326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E8349-EE3A-C942-A69A-E09F8A914FF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4100-23A7-1C49-8A40-778F2F3261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E8349-EE3A-C942-A69A-E09F8A914FF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54100-23A7-1C49-8A40-778F2F326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1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the side of a mountain&#10;&#10;Description automatically generated">
            <a:extLst>
              <a:ext uri="{FF2B5EF4-FFF2-40B4-BE49-F238E27FC236}">
                <a16:creationId xmlns:a16="http://schemas.microsoft.com/office/drawing/2014/main" id="{B877AD0B-8A73-2640-8608-2F0062AF3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F53533E-60F5-DF41-BE8F-524DA4D6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00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F955C03-15C1-2E42-ACBB-4231849B3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74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997B6AF-9AFB-9B46-AC55-0FD0093F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E5BCA35-67E2-7D40-BFA0-2E2A84BDF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47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 with text and people in the background&#10;&#10;Description automatically generated">
            <a:extLst>
              <a:ext uri="{FF2B5EF4-FFF2-40B4-BE49-F238E27FC236}">
                <a16:creationId xmlns:a16="http://schemas.microsoft.com/office/drawing/2014/main" id="{F87707DC-169F-134D-A195-519D171D7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00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C4CEB8B7-57A6-8D48-8D13-8C9D681A4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6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</TotalTime>
  <Words>825</Words>
  <Application>Microsoft Office PowerPoint</Application>
  <PresentationFormat>On-screen Show (16:9)</PresentationFormat>
  <Paragraphs>30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Koogler</dc:creator>
  <cp:lastModifiedBy>Jessica Bowen</cp:lastModifiedBy>
  <cp:revision>12</cp:revision>
  <dcterms:created xsi:type="dcterms:W3CDTF">2017-10-17T16:23:00Z</dcterms:created>
  <dcterms:modified xsi:type="dcterms:W3CDTF">2018-12-12T17:38:02Z</dcterms:modified>
</cp:coreProperties>
</file>